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7" r:id="rId9"/>
    <p:sldId id="264" r:id="rId10"/>
    <p:sldId id="270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4800" dirty="0" smtClean="0"/>
              <a:t>Еразъм</a:t>
            </a:r>
            <a:br>
              <a:rPr lang="bg-BG" sz="4800" dirty="0" smtClean="0"/>
            </a:br>
            <a:r>
              <a:rPr lang="bg-BG" sz="4800" dirty="0" smtClean="0"/>
              <a:t>АКРЕДИТАЦИЯ </a:t>
            </a:r>
            <a:endParaRPr lang="bg-BG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Рег. № </a:t>
            </a:r>
            <a:r>
              <a:rPr lang="en-US" dirty="0" smtClean="0"/>
              <a:t>2026-1-BG01-KA121-VET- </a:t>
            </a:r>
            <a:r>
              <a:rPr lang="en-US" dirty="0"/>
              <a:t>000420682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023064"/>
            <a:ext cx="1869106" cy="196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50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66700"/>
            <a:ext cx="7242048" cy="762000"/>
          </a:xfrm>
        </p:spPr>
        <p:txBody>
          <a:bodyPr>
            <a:noAutofit/>
          </a:bodyPr>
          <a:lstStyle/>
          <a:p>
            <a:pPr algn="ctr"/>
            <a:r>
              <a:rPr lang="bg-BG" sz="2400" b="1" dirty="0" smtClean="0"/>
              <a:t>ЕРАЗЪМ АКРЕДИТАЦИЯ 2024-2027</a:t>
            </a:r>
            <a:endParaRPr lang="bg-BG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„Еразъм+“ е програмата на ЕС за подпомагане на образованието, обучението, младежта и спорта в Европа. Благодарение на своя бюджет от 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26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милиарда евро тя дава възможност на милион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и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европейци да учат, да проведат стаж, да натрупат опит и да работят като доброволци в чужбина.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програмен период 2021 – 2027 г. на П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рограма „Еразъм+“ се обръща особено внимание на социалниото приобщаване, екологичния и цифровия преход  и насърчаването на участието на  младите хора в демократичния живот.</a:t>
            </a:r>
            <a:endParaRPr lang="bg-BG" sz="32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285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28600"/>
            <a:ext cx="6175248" cy="990600"/>
          </a:xfrm>
        </p:spPr>
        <p:txBody>
          <a:bodyPr>
            <a:normAutofit/>
          </a:bodyPr>
          <a:lstStyle/>
          <a:p>
            <a:r>
              <a:rPr lang="bg-BG" sz="2400" b="1" dirty="0"/>
              <a:t>ЕРАЗЪМ АКРЕДИТАЦИЯ 2024-2027</a:t>
            </a:r>
            <a:endParaRPr lang="bg-BG" sz="2400" dirty="0"/>
          </a:p>
        </p:txBody>
      </p:sp>
      <p:sp>
        <p:nvSpPr>
          <p:cNvPr id="5" name="Rectangle 4"/>
          <p:cNvSpPr/>
          <p:nvPr/>
        </p:nvSpPr>
        <p:spPr>
          <a:xfrm>
            <a:off x="488642" y="1752600"/>
            <a:ext cx="8305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Присъдената Еразъм Акредитация дава възможност ПГДС „Цар Иван Асен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II</a:t>
            </a:r>
            <a:r>
              <a:rPr lang="bg-BG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 за периода от 2024 – 2027 година да изпълни 4 проекта по програма Еразъм+, Сектор ПОО при облекчени условия.</a:t>
            </a:r>
          </a:p>
          <a:p>
            <a:pPr algn="just"/>
            <a:r>
              <a:rPr lang="bg-BG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Целева група: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bg-BG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bg-BG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Учители по професионална подготовка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bg-BG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Ученици от втори гимназиален етап </a:t>
            </a:r>
            <a:endParaRPr lang="bg-BG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42" y="4209752"/>
            <a:ext cx="8077200" cy="251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41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886200"/>
            <a:ext cx="2895600" cy="2895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28600"/>
            <a:ext cx="6175248" cy="990600"/>
          </a:xfrm>
        </p:spPr>
        <p:txBody>
          <a:bodyPr>
            <a:normAutofit/>
          </a:bodyPr>
          <a:lstStyle/>
          <a:p>
            <a:r>
              <a:rPr lang="bg-BG" sz="2800" b="1" dirty="0"/>
              <a:t>ЕРАЗЪМ АКРЕДИТАЦИЯ 2024-2027</a:t>
            </a: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828800"/>
            <a:ext cx="8153400" cy="41148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bg-BG" sz="3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ОСНОВНИ ЦЕЛИ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ПОДПОМАГАНЕ НА ПРОФЕСИОНАЛНОТО РАЗВИТИЕ НА ПЕРСОНАЛА В ИНСТИТУЦИЯТА НИ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ЧРЕЗ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ЕВРОПЕЙСКА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МОБИЛНОСТ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ОСИГУРЯВАНЕ НА ВЪЗМОЖНОСТИ ЗА ПРАКТИЧЕСКО ОБУЧЕНИЕ НА УЧЕНИЦИТЕ ЗА ФОРМИРАНЕ НА СПЕЦИФИЧНИ ПРОФЕСИОНАЛНИ УМЕНИЯ,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СЪЗДАВАНЕ НА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ЕКОЛОГИЧНИ НАГЛАСИ, РАЗШИРЯВАНЕ НА ЕЗИКОВИТЕ И ДИГИТАЛНИ К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ОМПЕТЕНЦИИ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ИНСТИТУЦИОНАЛНО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РАЗВИТИЕ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ИНТЕРНАЦИОНАЛИЗАЦИЯ </a:t>
            </a: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НА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УЧИЛИЩЕТО </a:t>
            </a:r>
            <a:endParaRPr lang="bg-BG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06" y="-6531"/>
            <a:ext cx="1213110" cy="127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9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2400"/>
            <a:ext cx="8153400" cy="1066800"/>
          </a:xfrm>
        </p:spPr>
        <p:txBody>
          <a:bodyPr>
            <a:normAutofit fontScale="90000"/>
          </a:bodyPr>
          <a:lstStyle/>
          <a:p>
            <a:r>
              <a:rPr lang="bg-BG" sz="2800" b="1" dirty="0" smtClean="0"/>
              <a:t/>
            </a:r>
            <a:br>
              <a:rPr lang="bg-BG" sz="2800" b="1" dirty="0" smtClean="0"/>
            </a:br>
            <a:r>
              <a:rPr lang="bg-BG" sz="2800" b="1" dirty="0"/>
              <a:t/>
            </a:r>
            <a:br>
              <a:rPr lang="bg-BG" sz="2800" b="1" dirty="0"/>
            </a:br>
            <a:r>
              <a:rPr lang="bg-BG" sz="2800" b="1" dirty="0" smtClean="0"/>
              <a:t>ЕРАЗЪМ АКРЕДИТАЦИЯ 2024-2027</a:t>
            </a:r>
            <a:br>
              <a:rPr lang="bg-BG" sz="2800" b="1" dirty="0" smtClean="0"/>
            </a:br>
            <a:r>
              <a:rPr lang="bg-BG" sz="2800" b="1" dirty="0" smtClean="0"/>
              <a:t>ПРОЕКТ </a:t>
            </a:r>
            <a:r>
              <a:rPr lang="en-US" sz="2800" b="1" dirty="0" smtClean="0">
                <a:solidFill>
                  <a:schemeClr val="accent2"/>
                </a:solidFill>
              </a:rPr>
              <a:t>202</a:t>
            </a:r>
            <a:r>
              <a:rPr lang="bg-BG" sz="2800" b="1" dirty="0" smtClean="0">
                <a:solidFill>
                  <a:schemeClr val="accent2"/>
                </a:solidFill>
              </a:rPr>
              <a:t>6</a:t>
            </a:r>
            <a:r>
              <a:rPr lang="en-US" sz="2800" b="1" dirty="0" smtClean="0">
                <a:solidFill>
                  <a:schemeClr val="accent2"/>
                </a:solidFill>
              </a:rPr>
              <a:t>-1-BG01-KA121-VET-</a:t>
            </a:r>
            <a:r>
              <a:rPr lang="bg-BG" sz="2800" b="1" dirty="0" smtClean="0">
                <a:solidFill>
                  <a:schemeClr val="accent2"/>
                </a:solidFill>
              </a:rPr>
              <a:t> </a:t>
            </a:r>
            <a:r>
              <a:rPr lang="en-US" sz="2800" b="1" dirty="0">
                <a:solidFill>
                  <a:schemeClr val="accent2"/>
                </a:solidFill>
              </a:rPr>
              <a:t>000420682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dirty="0"/>
              <a:t/>
            </a:r>
            <a:br>
              <a:rPr lang="en-US" sz="2800" dirty="0"/>
            </a:b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1148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Проектът ще се реализира в следните етапи:</a:t>
            </a:r>
          </a:p>
          <a:p>
            <a:pPr marL="0" indent="0">
              <a:buNone/>
            </a:pPr>
            <a:r>
              <a:rPr lang="bg-BG" sz="32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За учениците</a:t>
            </a:r>
          </a:p>
          <a:p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I-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ви етап </a:t>
            </a:r>
            <a:r>
              <a:rPr lang="bg-BG" sz="3200" dirty="0"/>
              <a:t>– 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подготвителен </a:t>
            </a: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(октомври 2026 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– </a:t>
            </a: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декември  2026)  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информиране, приемане на заявления, предварителен подбор, провеждане на предварителна подготовка, окончателен подбор.</a:t>
            </a:r>
          </a:p>
          <a:p>
            <a:r>
              <a:rPr lang="bg-BG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ІІ-ри етап – </a:t>
            </a: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практика 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2 седмици 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rPr>
              <a:t>(28.03.2027г. до 10.04.2027г., )  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в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гр. Валенсия, Испания</a:t>
            </a:r>
            <a:endParaRPr lang="bg-BG" sz="32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bg-BG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ІІІ-ти етап – 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изготвяне на отчети, популяризиране и разпространение на резултатите от мобилността - </a:t>
            </a: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до </a:t>
            </a: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31 август 2027г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.)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5640187"/>
            <a:ext cx="377190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85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500" b="1" dirty="0">
                <a:solidFill>
                  <a:srgbClr val="007AA0"/>
                </a:solidFill>
              </a:rPr>
              <a:t>ЕРАЗЪМ АКРЕДИТАЦИЯ 2024-2027</a:t>
            </a:r>
            <a:br>
              <a:rPr lang="bg-BG" sz="2500" b="1" dirty="0">
                <a:solidFill>
                  <a:srgbClr val="007AA0"/>
                </a:solidFill>
              </a:rPr>
            </a:br>
            <a:r>
              <a:rPr lang="bg-BG" sz="2500" b="1" dirty="0">
                <a:solidFill>
                  <a:srgbClr val="007AA0"/>
                </a:solidFill>
              </a:rPr>
              <a:t>ПРОЕКТ </a:t>
            </a:r>
            <a:r>
              <a:rPr lang="en-US" sz="2500" b="1" dirty="0">
                <a:solidFill>
                  <a:srgbClr val="CCB400"/>
                </a:solidFill>
              </a:rPr>
              <a:t>202</a:t>
            </a:r>
            <a:r>
              <a:rPr lang="bg-BG" sz="2500" b="1" dirty="0">
                <a:solidFill>
                  <a:srgbClr val="CCB400"/>
                </a:solidFill>
              </a:rPr>
              <a:t>6</a:t>
            </a:r>
            <a:r>
              <a:rPr lang="en-US" sz="2500" b="1" dirty="0">
                <a:solidFill>
                  <a:srgbClr val="CCB400"/>
                </a:solidFill>
              </a:rPr>
              <a:t>-1-BG01-KA121-VET-</a:t>
            </a:r>
            <a:r>
              <a:rPr lang="bg-BG" sz="2500" b="1" dirty="0">
                <a:solidFill>
                  <a:srgbClr val="CCB400"/>
                </a:solidFill>
              </a:rPr>
              <a:t> </a:t>
            </a:r>
            <a:r>
              <a:rPr lang="en-US" sz="2500" b="1" dirty="0">
                <a:solidFill>
                  <a:srgbClr val="CCB400"/>
                </a:solidFill>
              </a:rPr>
              <a:t>000420682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0480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>
                <a:solidFill>
                  <a:schemeClr val="tx2">
                    <a:lumMod val="75000"/>
                  </a:schemeClr>
                </a:solidFill>
              </a:rPr>
              <a:t>Валенсия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–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третият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по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големина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град в Испания,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разположен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Средиземно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море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. Град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с богата история,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съвременна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архитектура,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силна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технологична и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образователна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среда и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уникална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средиземноморска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култура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bg-BG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828800"/>
            <a:ext cx="5585275" cy="4191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233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819642"/>
            <a:ext cx="3048799" cy="10099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6448" cy="990600"/>
          </a:xfrm>
        </p:spPr>
        <p:txBody>
          <a:bodyPr>
            <a:normAutofit/>
          </a:bodyPr>
          <a:lstStyle/>
          <a:p>
            <a:r>
              <a:rPr lang="bg-BG" sz="2500" b="1" dirty="0"/>
              <a:t>ЕРАЗЪМ АКРЕДИТАЦИЯ 2024-2027</a:t>
            </a:r>
            <a:br>
              <a:rPr lang="bg-BG" sz="2500" b="1" dirty="0"/>
            </a:br>
            <a:r>
              <a:rPr lang="bg-BG" sz="2500" b="1" dirty="0"/>
              <a:t>ПРОЕКТ </a:t>
            </a:r>
            <a:r>
              <a:rPr lang="en-US" sz="2500" b="1" dirty="0">
                <a:solidFill>
                  <a:srgbClr val="CCB400"/>
                </a:solidFill>
              </a:rPr>
              <a:t>202</a:t>
            </a:r>
            <a:r>
              <a:rPr lang="bg-BG" sz="2500" b="1" dirty="0">
                <a:solidFill>
                  <a:srgbClr val="CCB400"/>
                </a:solidFill>
              </a:rPr>
              <a:t>6</a:t>
            </a:r>
            <a:r>
              <a:rPr lang="en-US" sz="2500" b="1" dirty="0">
                <a:solidFill>
                  <a:srgbClr val="CCB400"/>
                </a:solidFill>
              </a:rPr>
              <a:t>-1-BG01-KA121-VET-</a:t>
            </a:r>
            <a:r>
              <a:rPr lang="bg-BG" sz="2500" b="1" dirty="0">
                <a:solidFill>
                  <a:srgbClr val="CCB400"/>
                </a:solidFill>
              </a:rPr>
              <a:t> </a:t>
            </a:r>
            <a:r>
              <a:rPr lang="en-US" sz="2500" b="1" dirty="0">
                <a:solidFill>
                  <a:srgbClr val="CCB400"/>
                </a:solidFill>
              </a:rPr>
              <a:t>000420682</a:t>
            </a:r>
            <a:endParaRPr lang="bg-BG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53026"/>
            <a:ext cx="8686800" cy="46715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Мобилност на обучаеми /25 ученици/ </a:t>
            </a:r>
            <a:r>
              <a:rPr lang="bg-BG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- 10 дневен стаж с фокус: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Приложение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виртуалната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реалност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 (VR) и CAD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софтуер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при работа по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проекти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  <a:p>
            <a:pPr marL="0" indent="0">
              <a:buNone/>
            </a:pP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</a:rPr>
              <a:t>Модул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 1: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</a:rPr>
              <a:t>Професионална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 подготовка и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</a:rPr>
              <a:t>техническа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документация </a:t>
            </a:r>
            <a:r>
              <a:rPr lang="ru-RU" sz="2000" dirty="0" err="1" smtClean="0"/>
              <a:t>Интервю</a:t>
            </a:r>
            <a:r>
              <a:rPr lang="ru-RU" sz="2000" dirty="0"/>
              <a:t>, ИТ </a:t>
            </a:r>
            <a:r>
              <a:rPr lang="ru-RU" sz="2000" dirty="0" err="1"/>
              <a:t>системи</a:t>
            </a:r>
            <a:r>
              <a:rPr lang="ru-RU" sz="2000" dirty="0"/>
              <a:t>, </a:t>
            </a:r>
            <a:r>
              <a:rPr lang="ru-RU" sz="2000" dirty="0" err="1"/>
              <a:t>професионални</a:t>
            </a:r>
            <a:r>
              <a:rPr lang="ru-RU" sz="2000" dirty="0"/>
              <a:t> задачи, </a:t>
            </a:r>
            <a:r>
              <a:rPr lang="ru-RU" sz="2000" dirty="0" err="1" smtClean="0"/>
              <a:t>изработване</a:t>
            </a:r>
            <a:r>
              <a:rPr lang="ru-RU" sz="2000" dirty="0" smtClean="0"/>
              <a:t> </a:t>
            </a:r>
            <a:r>
              <a:rPr lang="ru-RU" sz="2000" dirty="0"/>
              <a:t>и </a:t>
            </a:r>
            <a:r>
              <a:rPr lang="ru-RU" sz="2000" dirty="0" err="1"/>
              <a:t>разчитане</a:t>
            </a:r>
            <a:r>
              <a:rPr lang="ru-RU" sz="2000" dirty="0"/>
              <a:t> на технически </a:t>
            </a:r>
            <a:r>
              <a:rPr lang="ru-RU" sz="2000" dirty="0" smtClean="0"/>
              <a:t>документация, </a:t>
            </a:r>
            <a:r>
              <a:rPr lang="ru-RU" sz="2000" dirty="0" err="1"/>
              <a:t>прецизни</a:t>
            </a:r>
            <a:r>
              <a:rPr lang="ru-RU" sz="2000" dirty="0"/>
              <a:t> </a:t>
            </a:r>
            <a:r>
              <a:rPr lang="ru-RU" sz="2000" dirty="0" err="1"/>
              <a:t>измервания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</a:rPr>
              <a:t>Модул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 2: CAD, 3D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</a:rPr>
              <a:t>моделиране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 и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</a:rPr>
              <a:t>прототипиране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dirty="0" smtClean="0"/>
              <a:t>Работа </a:t>
            </a:r>
            <a:r>
              <a:rPr lang="ru-RU" sz="2000" dirty="0"/>
              <a:t>с CAD и архитектурен </a:t>
            </a:r>
            <a:r>
              <a:rPr lang="ru-RU" sz="2000" dirty="0" err="1"/>
              <a:t>софтуер</a:t>
            </a:r>
            <a:r>
              <a:rPr lang="ru-RU" sz="2000" dirty="0"/>
              <a:t>, </a:t>
            </a:r>
            <a:r>
              <a:rPr lang="ru-RU" sz="2000" dirty="0" err="1"/>
              <a:t>интериорен</a:t>
            </a:r>
            <a:r>
              <a:rPr lang="ru-RU" sz="2000" dirty="0"/>
              <a:t>/</a:t>
            </a:r>
            <a:r>
              <a:rPr lang="ru-RU" sz="2000" dirty="0" err="1"/>
              <a:t>екстериорен</a:t>
            </a:r>
            <a:r>
              <a:rPr lang="ru-RU" sz="2000" dirty="0"/>
              <a:t> дизайн, </a:t>
            </a:r>
            <a:r>
              <a:rPr lang="ru-RU" sz="2000" dirty="0" err="1"/>
              <a:t>материали</a:t>
            </a:r>
            <a:r>
              <a:rPr lang="ru-RU" sz="2000" dirty="0"/>
              <a:t>, </a:t>
            </a:r>
            <a:r>
              <a:rPr lang="ru-RU" sz="2000" dirty="0" err="1"/>
              <a:t>конструктивни</a:t>
            </a:r>
            <a:r>
              <a:rPr lang="ru-RU" sz="2000" dirty="0"/>
              <a:t> </a:t>
            </a:r>
            <a:r>
              <a:rPr lang="ru-RU" sz="2000" dirty="0" err="1"/>
              <a:t>особености</a:t>
            </a:r>
            <a:r>
              <a:rPr lang="ru-RU" sz="2000" dirty="0" smtClean="0"/>
              <a:t>.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27612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6448" cy="990600"/>
          </a:xfrm>
        </p:spPr>
        <p:txBody>
          <a:bodyPr>
            <a:normAutofit/>
          </a:bodyPr>
          <a:lstStyle/>
          <a:p>
            <a:r>
              <a:rPr lang="bg-BG" sz="2500" b="1" dirty="0"/>
              <a:t>ЕРАЗЪМ АКРЕДИТАЦИЯ 2024-2027</a:t>
            </a:r>
            <a:br>
              <a:rPr lang="bg-BG" sz="2500" b="1" dirty="0"/>
            </a:br>
            <a:r>
              <a:rPr lang="bg-BG" sz="2500" b="1" dirty="0"/>
              <a:t>ПРОЕКТ </a:t>
            </a:r>
            <a:r>
              <a:rPr lang="en-US" sz="2500" b="1" dirty="0">
                <a:solidFill>
                  <a:schemeClr val="accent2"/>
                </a:solidFill>
              </a:rPr>
              <a:t>2026-1-BG01-KA121-VET- 000420682</a:t>
            </a:r>
            <a:endParaRPr lang="bg-BG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53026"/>
            <a:ext cx="8686800" cy="46715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28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Мобилност на обучаеми /25 ученици/ </a:t>
            </a:r>
            <a:r>
              <a:rPr lang="bg-BG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- 10 дневен стаж с фокус: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Приложение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виртуалната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реалност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 (VR) и CAD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софтуер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при работа по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cs typeface="Calibri" pitchFamily="34" charset="0"/>
              </a:rPr>
              <a:t>проекти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  <a:cs typeface="Calibri" pitchFamily="34" charset="0"/>
            </a:endParaRPr>
          </a:p>
          <a:p>
            <a:pPr marL="0" indent="0">
              <a:buNone/>
            </a:pP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</a:rPr>
              <a:t>Модул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3: Интеграция на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</a:rPr>
              <a:t>виртуална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</a:rPr>
              <a:t>реалност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 (VR) и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</a:rPr>
              <a:t>интерактивност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dirty="0" smtClean="0"/>
              <a:t>VR </a:t>
            </a:r>
            <a:r>
              <a:rPr lang="ru-RU" sz="2000" dirty="0" err="1"/>
              <a:t>софтуер</a:t>
            </a:r>
            <a:r>
              <a:rPr lang="ru-RU" sz="2000" dirty="0"/>
              <a:t>, </a:t>
            </a:r>
            <a:r>
              <a:rPr lang="ru-RU" sz="2000" dirty="0" err="1"/>
              <a:t>пространствено</a:t>
            </a:r>
            <a:r>
              <a:rPr lang="ru-RU" sz="2000" dirty="0"/>
              <a:t> </a:t>
            </a:r>
            <a:r>
              <a:rPr lang="ru-RU" sz="2000" dirty="0" err="1"/>
              <a:t>ориентиране</a:t>
            </a:r>
            <a:r>
              <a:rPr lang="ru-RU" sz="2000" dirty="0"/>
              <a:t>, осветление, анимации (</a:t>
            </a:r>
            <a:r>
              <a:rPr lang="ru-RU" sz="2000" dirty="0" err="1"/>
              <a:t>keyframes</a:t>
            </a:r>
            <a:r>
              <a:rPr lang="ru-RU" sz="2000" dirty="0"/>
              <a:t>), </a:t>
            </a:r>
            <a:r>
              <a:rPr lang="ru-RU" sz="2000" dirty="0" err="1"/>
              <a:t>сензори</a:t>
            </a:r>
            <a:r>
              <a:rPr lang="ru-RU" sz="2000" dirty="0"/>
              <a:t>, дистанционно управление и </a:t>
            </a:r>
            <a:r>
              <a:rPr lang="ru-RU" sz="2000" dirty="0" err="1"/>
              <a:t>кросплатформени</a:t>
            </a:r>
            <a:r>
              <a:rPr lang="ru-RU" sz="2000" dirty="0"/>
              <a:t> услуги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</a:rPr>
              <a:t>Модул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4: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</a:rPr>
              <a:t>Финално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</a:rPr>
              <a:t>представяне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 и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</a:rPr>
              <a:t>документация</a:t>
            </a:r>
          </a:p>
          <a:p>
            <a:pPr marL="0" indent="0">
              <a:buNone/>
            </a:pPr>
            <a:r>
              <a:rPr lang="ru-RU" sz="2000" dirty="0" err="1" smtClean="0"/>
              <a:t>Цялостен</a:t>
            </a:r>
            <a:r>
              <a:rPr lang="ru-RU" sz="2000" dirty="0" smtClean="0"/>
              <a:t> </a:t>
            </a:r>
            <a:r>
              <a:rPr lang="ru-RU" sz="2000" dirty="0"/>
              <a:t>3D/VR </a:t>
            </a:r>
            <a:r>
              <a:rPr lang="ru-RU" sz="2000" dirty="0" err="1"/>
              <a:t>модел</a:t>
            </a:r>
            <a:r>
              <a:rPr lang="ru-RU" sz="2000" dirty="0"/>
              <a:t>, </a:t>
            </a:r>
            <a:r>
              <a:rPr lang="ru-RU" sz="2000" dirty="0" err="1"/>
              <a:t>финални</a:t>
            </a:r>
            <a:r>
              <a:rPr lang="ru-RU" sz="2000" dirty="0"/>
              <a:t> анимации,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err="1" smtClean="0"/>
              <a:t>изготвяне</a:t>
            </a:r>
            <a:r>
              <a:rPr lang="ru-RU" sz="2000" dirty="0" smtClean="0"/>
              <a:t> </a:t>
            </a:r>
            <a:r>
              <a:rPr lang="ru-RU" sz="2000" dirty="0"/>
              <a:t>на </a:t>
            </a:r>
            <a:r>
              <a:rPr lang="ru-RU" sz="2000" dirty="0" err="1"/>
              <a:t>техническа</a:t>
            </a:r>
            <a:r>
              <a:rPr lang="ru-RU" sz="2000" dirty="0"/>
              <a:t> документация за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err="1" smtClean="0"/>
              <a:t>готовия</a:t>
            </a:r>
            <a:r>
              <a:rPr lang="ru-RU" sz="2000" dirty="0" smtClean="0"/>
              <a:t> </a:t>
            </a:r>
            <a:r>
              <a:rPr lang="ru-RU" sz="2000" dirty="0"/>
              <a:t>продукт.</a:t>
            </a:r>
            <a:endParaRPr lang="bg-BG" sz="20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191000"/>
            <a:ext cx="4183061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08848" cy="4495800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bg-BG" sz="3200" u="sng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ГРАФИК НА ДЕЙНОСТИТЕ</a:t>
            </a:r>
            <a:endParaRPr lang="en-US" sz="3200" u="sng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0" lvl="0" indent="0">
              <a:buNone/>
            </a:pPr>
            <a:r>
              <a:rPr lang="bg-BG" sz="4400" u="sng" dirty="0">
                <a:solidFill>
                  <a:schemeClr val="accent3">
                    <a:lumMod val="75000"/>
                  </a:schemeClr>
                </a:solidFill>
              </a:rPr>
              <a:t>МЕСЕЦ </a:t>
            </a:r>
            <a:r>
              <a:rPr lang="bg-BG" sz="4400" u="sng" dirty="0" smtClean="0">
                <a:solidFill>
                  <a:schemeClr val="accent3">
                    <a:lumMod val="75000"/>
                  </a:schemeClr>
                </a:solidFill>
              </a:rPr>
              <a:t>ОКТОМВРИ 2026г</a:t>
            </a:r>
            <a:r>
              <a:rPr lang="bg-BG" sz="4400" u="sng" dirty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bg-BG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 </a:t>
            </a:r>
          </a:p>
          <a:p>
            <a:pPr lvl="0">
              <a:buFont typeface="Wingdings" pitchFamily="2" charset="2"/>
              <a:buChar char="v"/>
            </a:pP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Подаване на заявления и мотивационни писма                         </a:t>
            </a: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</a:t>
            </a:r>
            <a:r>
              <a:rPr lang="bg-BG" sz="3200" dirty="0"/>
              <a:t>до </a:t>
            </a:r>
            <a:r>
              <a:rPr lang="bg-BG" sz="3200" dirty="0" smtClean="0"/>
              <a:t>30.10.2026г</a:t>
            </a:r>
            <a:r>
              <a:rPr lang="bg-BG" sz="3200" dirty="0"/>
              <a:t>.</a:t>
            </a:r>
          </a:p>
          <a:p>
            <a:pPr lvl="0">
              <a:buFont typeface="Wingdings" pitchFamily="2" charset="2"/>
              <a:buChar char="v"/>
            </a:pP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Предварителен подбор и обявяване на одобрените кандидати  </a:t>
            </a:r>
            <a:r>
              <a:rPr lang="bg-BG" sz="3200" dirty="0"/>
              <a:t>до </a:t>
            </a:r>
            <a:r>
              <a:rPr lang="bg-BG" sz="3200" dirty="0" smtClean="0"/>
              <a:t>09.11.2026г</a:t>
            </a:r>
            <a:r>
              <a:rPr lang="bg-BG" sz="3200" dirty="0"/>
              <a:t>.</a:t>
            </a:r>
          </a:p>
          <a:p>
            <a:pPr marL="0" lvl="0" indent="0">
              <a:buNone/>
            </a:pPr>
            <a:r>
              <a:rPr lang="bg-BG" sz="3600" u="sng" dirty="0">
                <a:solidFill>
                  <a:schemeClr val="accent3">
                    <a:lumMod val="75000"/>
                  </a:schemeClr>
                </a:solidFill>
              </a:rPr>
              <a:t>МЕСЕЦ </a:t>
            </a:r>
            <a:r>
              <a:rPr lang="bg-BG" sz="3600" u="sng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bg-BG" sz="3600" u="sng" dirty="0">
                <a:solidFill>
                  <a:schemeClr val="accent3">
                    <a:lumMod val="75000"/>
                  </a:schemeClr>
                </a:solidFill>
              </a:rPr>
              <a:t>ДЕКЕМВРИ  </a:t>
            </a:r>
            <a:r>
              <a:rPr lang="bg-BG" sz="3600" u="sng" dirty="0" smtClean="0">
                <a:solidFill>
                  <a:schemeClr val="accent3">
                    <a:lumMod val="75000"/>
                  </a:schemeClr>
                </a:solidFill>
              </a:rPr>
              <a:t>2026г</a:t>
            </a:r>
            <a:r>
              <a:rPr lang="bg-BG" sz="3600" u="sng" dirty="0">
                <a:solidFill>
                  <a:schemeClr val="accent3">
                    <a:lumMod val="75000"/>
                  </a:schemeClr>
                </a:solidFill>
              </a:rPr>
              <a:t>.</a:t>
            </a:r>
            <a:r>
              <a:rPr lang="bg-BG" sz="3200" dirty="0"/>
              <a:t> </a:t>
            </a:r>
          </a:p>
          <a:p>
            <a:pPr lvl="0">
              <a:buFont typeface="Wingdings" pitchFamily="2" charset="2"/>
              <a:buChar char="v"/>
            </a:pP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Предварителна професионална подготовка</a:t>
            </a:r>
            <a:endParaRPr lang="bg-BG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			               </a:t>
            </a: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                                 </a:t>
            </a:r>
            <a:r>
              <a:rPr lang="bg-BG" sz="2800" dirty="0" smtClean="0"/>
              <a:t> </a:t>
            </a:r>
            <a:r>
              <a:rPr lang="bg-BG" sz="2800" dirty="0"/>
              <a:t>от </a:t>
            </a:r>
            <a:r>
              <a:rPr lang="bg-BG" sz="2800" dirty="0" smtClean="0"/>
              <a:t>16.11.2026г</a:t>
            </a:r>
            <a:r>
              <a:rPr lang="bg-BG" sz="2800" dirty="0"/>
              <a:t>. до </a:t>
            </a:r>
            <a:r>
              <a:rPr lang="bg-BG" sz="2800" dirty="0" smtClean="0"/>
              <a:t>04.12.2026г</a:t>
            </a:r>
            <a:endParaRPr lang="bg-BG" sz="2800" dirty="0"/>
          </a:p>
          <a:p>
            <a:pPr marL="0" lvl="0" indent="0">
              <a:buNone/>
            </a:pP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Изпит по </a:t>
            </a: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педагогическата					    </a:t>
            </a:r>
            <a:r>
              <a:rPr lang="bg-BG" sz="2800" dirty="0" smtClean="0"/>
              <a:t> </a:t>
            </a:r>
            <a:r>
              <a:rPr lang="bg-BG" sz="2800" dirty="0"/>
              <a:t>до </a:t>
            </a:r>
            <a:r>
              <a:rPr lang="bg-BG" sz="2800" dirty="0" smtClean="0"/>
              <a:t>04.12.2026г</a:t>
            </a:r>
            <a:r>
              <a:rPr lang="bg-BG" sz="2800" dirty="0"/>
              <a:t>.</a:t>
            </a:r>
          </a:p>
          <a:p>
            <a:pPr lvl="0">
              <a:buFont typeface="Wingdings" pitchFamily="2" charset="2"/>
              <a:buChar char="v"/>
            </a:pP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Събеседване и интервю                                      </a:t>
            </a: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</a:t>
            </a:r>
            <a:r>
              <a:rPr lang="bg-BG" sz="2800" dirty="0" smtClean="0"/>
              <a:t>от  07.12.2026г</a:t>
            </a:r>
            <a:r>
              <a:rPr lang="bg-BG" sz="2800" dirty="0"/>
              <a:t>. до </a:t>
            </a:r>
            <a:r>
              <a:rPr lang="bg-BG" sz="2800" dirty="0" smtClean="0"/>
              <a:t>10.12.2026г</a:t>
            </a:r>
            <a:r>
              <a:rPr lang="bg-BG" sz="2800" dirty="0"/>
              <a:t>.</a:t>
            </a:r>
          </a:p>
          <a:p>
            <a:pPr lvl="0">
              <a:buFont typeface="Wingdings" pitchFamily="2" charset="2"/>
              <a:buChar char="v"/>
            </a:pP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II</a:t>
            </a:r>
            <a:r>
              <a:rPr lang="bg-BG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-ри етап на подбор </a:t>
            </a:r>
            <a:r>
              <a:rPr lang="bg-BG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/окончателно класиране/</a:t>
            </a:r>
            <a:r>
              <a:rPr lang="bg-BG" sz="3200" dirty="0"/>
              <a:t> </a:t>
            </a:r>
            <a:r>
              <a:rPr lang="bg-BG" sz="3200" dirty="0" smtClean="0"/>
              <a:t>                              до 11.12.2026г</a:t>
            </a:r>
            <a:endParaRPr lang="bg-BG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bg-BG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927975" cy="990600"/>
          </a:xfrm>
        </p:spPr>
        <p:txBody>
          <a:bodyPr>
            <a:normAutofit/>
          </a:bodyPr>
          <a:lstStyle/>
          <a:p>
            <a:r>
              <a:rPr lang="bg-BG" sz="2500" b="1" dirty="0"/>
              <a:t>ЕРАЗЪМ АКРЕДИТАЦИЯ 2024-2027</a:t>
            </a:r>
            <a:br>
              <a:rPr lang="bg-BG" sz="2500" b="1" dirty="0"/>
            </a:br>
            <a:r>
              <a:rPr lang="bg-BG" sz="2500" b="1" dirty="0"/>
              <a:t>ПРОЕКТ </a:t>
            </a:r>
            <a:r>
              <a:rPr lang="en-US" sz="2500" b="1" dirty="0">
                <a:solidFill>
                  <a:schemeClr val="accent2"/>
                </a:solidFill>
              </a:rPr>
              <a:t>2026-1-BG01-KA121-VET- 000420682</a:t>
            </a:r>
            <a:endParaRPr lang="bg-BG" sz="25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20" y="4724400"/>
            <a:ext cx="4472181" cy="201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7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500" b="1" dirty="0">
                <a:solidFill>
                  <a:srgbClr val="007AA0"/>
                </a:solidFill>
              </a:rPr>
              <a:t>ЕРАЗЪМ АКРЕДИТАЦИЯ 2024-2027</a:t>
            </a:r>
            <a:br>
              <a:rPr lang="bg-BG" sz="2500" b="1" dirty="0">
                <a:solidFill>
                  <a:srgbClr val="007AA0"/>
                </a:solidFill>
              </a:rPr>
            </a:br>
            <a:r>
              <a:rPr lang="bg-BG" sz="2500" b="1" dirty="0">
                <a:solidFill>
                  <a:srgbClr val="007AA0"/>
                </a:solidFill>
              </a:rPr>
              <a:t>ПРОЕКТ </a:t>
            </a:r>
            <a:r>
              <a:rPr lang="en-US" sz="2500" b="1" dirty="0">
                <a:solidFill>
                  <a:srgbClr val="CCB400"/>
                </a:solidFill>
              </a:rPr>
              <a:t>2026-1-BG01-KA121-VET- 000420682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Документи за кандидатстване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Заявление;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Мотивационно писма;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g-B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Характеристика от кл. </a:t>
            </a:r>
            <a:r>
              <a:rPr lang="bg-B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</a:t>
            </a:r>
            <a:r>
              <a:rPr lang="bg-B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ъководител.</a:t>
            </a:r>
            <a:endParaRPr lang="bg-B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9092">
            <a:off x="980132" y="3959490"/>
            <a:ext cx="3243789" cy="249113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06883">
            <a:off x="4553906" y="3665175"/>
            <a:ext cx="3500968" cy="264215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57260">
            <a:off x="6910573" y="1514633"/>
            <a:ext cx="1710264" cy="169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51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15" y="4057650"/>
            <a:ext cx="3960865" cy="2970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500" b="1" dirty="0">
                <a:solidFill>
                  <a:srgbClr val="007AA0"/>
                </a:solidFill>
              </a:rPr>
              <a:t>ЕРАЗЪМ АКРЕДИТАЦИЯ 2024-2027</a:t>
            </a:r>
            <a:br>
              <a:rPr lang="bg-BG" sz="2500" b="1" dirty="0">
                <a:solidFill>
                  <a:srgbClr val="007AA0"/>
                </a:solidFill>
              </a:rPr>
            </a:br>
            <a:r>
              <a:rPr lang="bg-BG" sz="2500" b="1" dirty="0">
                <a:solidFill>
                  <a:srgbClr val="007AA0"/>
                </a:solidFill>
              </a:rPr>
              <a:t>ПРОЕКТ </a:t>
            </a:r>
            <a:r>
              <a:rPr lang="en-US" sz="2500" b="1" dirty="0">
                <a:solidFill>
                  <a:srgbClr val="CCB400"/>
                </a:solidFill>
              </a:rPr>
              <a:t>2026-1-BG01-KA121-VET- 000420682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>
                <a:solidFill>
                  <a:schemeClr val="tx2"/>
                </a:solidFill>
              </a:rPr>
              <a:t>Мобилност на персонала</a:t>
            </a:r>
            <a:endParaRPr lang="bg-BG" dirty="0">
              <a:solidFill>
                <a:schemeClr val="tx2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15" y="2057400"/>
            <a:ext cx="4436533" cy="2495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057650"/>
            <a:ext cx="3733800" cy="2800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3"/>
          <a:stretch/>
        </p:blipFill>
        <p:spPr>
          <a:xfrm>
            <a:off x="4600448" y="2057400"/>
            <a:ext cx="4165600" cy="2539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581" y="3700934"/>
            <a:ext cx="3455051" cy="2861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98882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3">
      <a:dk1>
        <a:sysClr val="windowText" lastClr="000000"/>
      </a:dk1>
      <a:lt1>
        <a:sysClr val="window" lastClr="FFFFFF"/>
      </a:lt1>
      <a:dk2>
        <a:srgbClr val="007AA0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1002</TotalTime>
  <Words>478</Words>
  <Application>Microsoft Office PowerPoint</Application>
  <PresentationFormat>Презентация на цял екран (4:3)</PresentationFormat>
  <Paragraphs>56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6" baseType="lpstr">
      <vt:lpstr>Calibri</vt:lpstr>
      <vt:lpstr>Tw Cen MT</vt:lpstr>
      <vt:lpstr>Wingdings</vt:lpstr>
      <vt:lpstr>Wingdings 2</vt:lpstr>
      <vt:lpstr>Median</vt:lpstr>
      <vt:lpstr>Еразъм АКРЕДИТАЦИЯ </vt:lpstr>
      <vt:lpstr>ЕРАЗЪМ АКРЕДИТАЦИЯ 2024-2027</vt:lpstr>
      <vt:lpstr>ЕРАЗЪМ АКРЕДИТАЦИЯ 2024-2027</vt:lpstr>
      <vt:lpstr>ЕРАЗЪМ АКРЕДИТАЦИЯ 2024-2027</vt:lpstr>
      <vt:lpstr>  ЕРАЗЪМ АКРЕДИТАЦИЯ 2024-2027 ПРОЕКТ 2026-1-BG01-KA121-VET- 000420682  </vt:lpstr>
      <vt:lpstr>ЕРАЗЪМ АКРЕДИТАЦИЯ 2024-2027 ПРОЕКТ 2026-1-BG01-KA121-VET- 000420682</vt:lpstr>
      <vt:lpstr>ЕРАЗЪМ АКРЕДИТАЦИЯ 2024-2027 ПРОЕКТ 2026-1-BG01-KA121-VET- 000420682</vt:lpstr>
      <vt:lpstr>ЕРАЗЪМ АКРЕДИТАЦИЯ 2024-2027 ПРОЕКТ 2026-1-BG01-KA121-VET- 000420682</vt:lpstr>
      <vt:lpstr>ЕРАЗЪМ АКРЕДИТАЦИЯ 2024-2027 ПРОЕКТ 2026-1-BG01-KA121-VET- 000420682</vt:lpstr>
      <vt:lpstr>ЕРАЗЪМ АКРЕДИТАЦИЯ 2024-2027 ПРОЕКТ 2026-1-BG01-KA121-VET- 000420682</vt:lpstr>
      <vt:lpstr>ЕРАЗЪМ АКРЕДИТАЦИЯ 2024-2027 ПРОЕКТ 2026-1-BG01-KA121-VET- 000420682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Европейски практики за приобщаване и професионален успех</dc:title>
  <dc:creator>HP</dc:creator>
  <cp:lastModifiedBy>Dimitrova</cp:lastModifiedBy>
  <cp:revision>44</cp:revision>
  <dcterms:created xsi:type="dcterms:W3CDTF">2006-08-16T00:00:00Z</dcterms:created>
  <dcterms:modified xsi:type="dcterms:W3CDTF">2026-10-08T08:09:58Z</dcterms:modified>
</cp:coreProperties>
</file>